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457" r:id="rId5"/>
    <p:sldId id="458" r:id="rId6"/>
    <p:sldId id="459" r:id="rId7"/>
    <p:sldId id="474" r:id="rId8"/>
    <p:sldId id="467" r:id="rId9"/>
    <p:sldId id="463" r:id="rId10"/>
    <p:sldId id="475" r:id="rId11"/>
    <p:sldId id="462" r:id="rId12"/>
    <p:sldId id="473" r:id="rId13"/>
    <p:sldId id="468" r:id="rId14"/>
    <p:sldId id="472" r:id="rId15"/>
    <p:sldId id="47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 Brown" initials="RB" lastIdx="27" clrIdx="0">
    <p:extLst>
      <p:ext uri="{19B8F6BF-5375-455C-9EA6-DF929625EA0E}">
        <p15:presenceInfo xmlns:p15="http://schemas.microsoft.com/office/powerpoint/2012/main" userId="3f9c4f47-0f1f-4832-8c81-3fa722c1ba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542AF-4C40-1E41-88C4-0E618B633B11}" v="133" dt="2019-07-30T05:29:47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/>
    <p:restoredTop sz="94694"/>
  </p:normalViewPr>
  <p:slideViewPr>
    <p:cSldViewPr snapToGrid="0">
      <p:cViewPr varScale="1">
        <p:scale>
          <a:sx n="111" d="100"/>
          <a:sy n="111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7A19C-D0C4-A448-BCC3-B32E38AF424C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A4489-1630-4A4A-AF5B-ECBD78FEE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0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4EE3B34-7A34-914F-AB1B-4E9C2CD3F9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24" y="1595254"/>
            <a:ext cx="9461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17B8-E4F6-3D41-8F1F-D65AABD1B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&lt;ending&gt;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0877-8865-1144-B2E0-523B0EE4B3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&lt;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&gt;</a:t>
            </a:r>
          </a:p>
          <a:p>
            <a:pPr lvl="0"/>
            <a:r>
              <a:rPr lang="en-US"/>
              <a:t>&lt;Job Title&gt;</a:t>
            </a:r>
          </a:p>
          <a:p>
            <a:pPr lvl="0"/>
            <a:r>
              <a:rPr lang="en-US"/>
              <a:t>&lt;email&gt; &lt;phone&gt;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F6F40B-65B4-894A-B8F4-A0D314B88EC6}"/>
              </a:ext>
            </a:extLst>
          </p:cNvPr>
          <p:cNvCxnSpPr/>
          <p:nvPr userDrawn="1"/>
        </p:nvCxnSpPr>
        <p:spPr>
          <a:xfrm>
            <a:off x="831850" y="4589463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8E8E305-E80B-B041-83AC-A4F9A5FDC1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0" y="1373781"/>
            <a:ext cx="6152607" cy="19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3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60AC-6C64-FD4F-B882-17172241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5B9AA-AA5C-234F-9968-FF3A7B34EB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8626" y="6135736"/>
            <a:ext cx="584439" cy="58573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A36BA3-A969-DC49-80CF-10CD0103C4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01288"/>
            <a:ext cx="10528570" cy="4734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08345E8-3BD1-0647-A2DC-76EF426C7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73E85ABC-86ED-B844-AEB7-1E718FE70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5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F5B9AA-AA5C-234F-9968-FF3A7B34EB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8626" y="6135736"/>
            <a:ext cx="584439" cy="585739"/>
          </a:xfrm>
          <a:prstGeom prst="rect">
            <a:avLst/>
          </a:prstGeom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08345E8-3BD1-0647-A2DC-76EF426C7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73E85ABC-86ED-B844-AEB7-1E718FE70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3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3C47-ECA1-864C-A5C6-BB87406F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49138-7BBE-AC48-9AC7-DF8F5E5B1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6657" y="6134400"/>
            <a:ext cx="582282" cy="59337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44DD6C0-7948-1C41-BA52-FF02E9A032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341438"/>
            <a:ext cx="10515600" cy="46910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72C713F-83FD-DC44-A4AF-7B5F8837B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BA15CFF-B451-A249-94B3-12C811AD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4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049138-7BBE-AC48-9AC7-DF8F5E5B1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6657" y="6134400"/>
            <a:ext cx="582282" cy="593372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A72C713F-83FD-DC44-A4AF-7B5F8837B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BA15CFF-B451-A249-94B3-12C811ADE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8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1C63-01FB-EA48-BF0C-E7F3978D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8630D-B618-284A-92A3-4B81AF0E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6657" y="6134400"/>
            <a:ext cx="582282" cy="593372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E811FA5F-4EA4-2145-8654-E941A0BF3F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341438"/>
            <a:ext cx="10515600" cy="46910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DB657-E055-364F-92F9-9547B3AD5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60BD0-CC9A-DE4E-8C0D-D9BDB2407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7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8630D-B618-284A-92A3-4B81AF0E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6657" y="6134400"/>
            <a:ext cx="582282" cy="59337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DB657-E055-364F-92F9-9547B3AD5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60BD0-CC9A-DE4E-8C0D-D9BDB2407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8630D-B618-284A-92A3-4B81AF0E2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6657" y="6134400"/>
            <a:ext cx="582282" cy="59337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DB657-E055-364F-92F9-9547B3AD5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60BD0-CC9A-DE4E-8C0D-D9BDB2407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28D87B-D655-B74C-8988-88A44BEE34A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67978915"/>
              </p:ext>
            </p:extLst>
          </p:nvPr>
        </p:nvGraphicFramePr>
        <p:xfrm>
          <a:off x="510641" y="192948"/>
          <a:ext cx="11208780" cy="63177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0878">
                  <a:extLst>
                    <a:ext uri="{9D8B030D-6E8A-4147-A177-3AD203B41FA5}">
                      <a16:colId xmlns:a16="http://schemas.microsoft.com/office/drawing/2014/main" val="3278821387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1344970011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3431732261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810187088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192558053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2200273152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1507351981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2080164656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4267667993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708869458"/>
                    </a:ext>
                  </a:extLst>
                </a:gridCol>
              </a:tblGrid>
              <a:tr h="55769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40982"/>
                  </a:ext>
                </a:extLst>
              </a:tr>
              <a:tr h="358225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Q4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001134"/>
                  </a:ext>
                </a:extLst>
              </a:tr>
              <a:tr h="382648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2018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87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51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17B8-E4F6-3D41-8F1F-D65AABD1B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0877-8865-1144-B2E0-523B0EE4B3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BDF26B-E06E-7B48-B619-6504F8397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68D0E7F-E499-A546-A9C9-1BB12739B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24C86-4FB3-8C4C-B1FA-22E7B074D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6228" y="6136077"/>
            <a:ext cx="631206" cy="6034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F6F40B-65B4-894A-B8F4-A0D314B88EC6}"/>
              </a:ext>
            </a:extLst>
          </p:cNvPr>
          <p:cNvCxnSpPr/>
          <p:nvPr userDrawn="1"/>
        </p:nvCxnSpPr>
        <p:spPr>
          <a:xfrm>
            <a:off x="831850" y="4589463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82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A8F66-4E34-6E4A-ADB2-01323750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25"/>
            <a:ext cx="10515600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3433E-1631-9D4C-8512-DDD86E118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 Bullet</a:t>
            </a:r>
          </a:p>
          <a:p>
            <a:pPr lvl="1"/>
            <a:r>
              <a:rPr lang="en-US"/>
              <a:t>Second level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405847F-9B7A-0B43-BD39-01D04908C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72BFC6D-C86A-354E-AC7A-FB607B221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932" y="6501901"/>
            <a:ext cx="408709" cy="20338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fld id="{FB13024B-EEA4-E147-BA11-248ADB5100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7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8" r:id="rId4"/>
    <p:sldLayoutId id="2147483661" r:id="rId5"/>
    <p:sldLayoutId id="2147483659" r:id="rId6"/>
    <p:sldLayoutId id="2147483662" r:id="rId7"/>
    <p:sldLayoutId id="2147483668" r:id="rId8"/>
    <p:sldLayoutId id="2147483651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3400" indent="-5334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120000"/>
        <a:buFont typeface="Helvetica" pitchFamily="2" charset="0"/>
        <a:buChar char="●"/>
        <a:tabLst>
          <a:tab pos="533400" algn="l"/>
        </a:tabLs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1200" indent="-5334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20000"/>
        <a:buFont typeface="Helvetica" pitchFamily="2" charset="0"/>
        <a:buChar char="●"/>
        <a:tabLst>
          <a:tab pos="660400" algn="l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38200" indent="-482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20000"/>
        <a:buFont typeface="Helvetica" pitchFamily="2" charset="0"/>
        <a:buChar char="●"/>
        <a:tabLst>
          <a:tab pos="838200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7900" indent="-487363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20000"/>
        <a:buFont typeface="Helvetica" pitchFamily="2" charset="0"/>
        <a:buChar char="●"/>
        <a:tabLst>
          <a:tab pos="9271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48577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120000"/>
        <a:buFont typeface="Helvetica" pitchFamily="2" charset="0"/>
        <a:buChar char="●"/>
        <a:tabLst>
          <a:tab pos="1106488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A2C60-0027-4F41-8220-4584646D6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What is </a:t>
            </a:r>
            <a:r>
              <a:rPr lang="en-US" dirty="0" err="1"/>
              <a:t>Ursa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12844-C3DE-324E-93A0-D88522DFA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79318-F91A-A040-B029-112DEE102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4193E-95A7-8242-A9F6-E4961C3B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036637"/>
            <a:ext cx="8724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99C8-D12B-634B-BA96-A4DC888A8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3C7C9-BFFC-5040-BC86-56E8E97D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69" y="1215007"/>
            <a:ext cx="7558662" cy="462293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43879D6-A6EA-1B42-AE2D-F71D39D81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8949D1-8DCF-EA48-B6B1-6E85F5D9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25"/>
            <a:ext cx="10515600" cy="752475"/>
          </a:xfrm>
        </p:spPr>
        <p:txBody>
          <a:bodyPr/>
          <a:lstStyle/>
          <a:p>
            <a:r>
              <a:rPr lang="en-US" dirty="0"/>
              <a:t>Who’s involved?</a:t>
            </a:r>
          </a:p>
        </p:txBody>
      </p:sp>
    </p:spTree>
    <p:extLst>
      <p:ext uri="{BB962C8B-B14F-4D97-AF65-F5344CB8AC3E}">
        <p14:creationId xmlns:p14="http://schemas.microsoft.com/office/powerpoint/2010/main" val="137316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F976F-0CF7-F648-8954-8D5D4159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69" y="1215007"/>
            <a:ext cx="7558662" cy="46229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99C8-D12B-634B-BA96-A4DC888A8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E6ECC-A386-1B48-94E4-C6CD1DF7021E}"/>
              </a:ext>
            </a:extLst>
          </p:cNvPr>
          <p:cNvSpPr txBox="1"/>
          <p:nvPr/>
        </p:nvSpPr>
        <p:spPr>
          <a:xfrm rot="19691775">
            <a:off x="3057242" y="2028616"/>
            <a:ext cx="57729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Stencil" pitchFamily="82" charset="77"/>
              </a:rPr>
              <a:t>PLEASE</a:t>
            </a:r>
            <a:br>
              <a:rPr lang="en-US" sz="8800" dirty="0">
                <a:solidFill>
                  <a:srgbClr val="FF0000"/>
                </a:solidFill>
                <a:latin typeface="Stencil" pitchFamily="82" charset="77"/>
              </a:rPr>
            </a:br>
            <a:r>
              <a:rPr lang="en-US" sz="8800" dirty="0">
                <a:solidFill>
                  <a:srgbClr val="FF0000"/>
                </a:solidFill>
                <a:latin typeface="Stencil" pitchFamily="82" charset="77"/>
              </a:rPr>
              <a:t>JOIN US!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F228533-C005-5346-8347-B8544EE4C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462CD5-6A49-2A48-90F4-DDF94F10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725"/>
            <a:ext cx="10515600" cy="752475"/>
          </a:xfrm>
        </p:spPr>
        <p:txBody>
          <a:bodyPr/>
          <a:lstStyle/>
          <a:p>
            <a:r>
              <a:rPr lang="en-US" dirty="0"/>
              <a:t>Who’s involved?</a:t>
            </a:r>
          </a:p>
        </p:txBody>
      </p:sp>
    </p:spTree>
    <p:extLst>
      <p:ext uri="{BB962C8B-B14F-4D97-AF65-F5344CB8AC3E}">
        <p14:creationId xmlns:p14="http://schemas.microsoft.com/office/powerpoint/2010/main" val="69440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5F07-8A60-3D4C-986E-D78BDCE2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6C80-9400-1E4F-B6EC-33DFF11CCE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426024"/>
            <a:ext cx="5851357" cy="1349991"/>
          </a:xfrm>
        </p:spPr>
        <p:txBody>
          <a:bodyPr/>
          <a:lstStyle/>
          <a:p>
            <a:pPr lvl="1"/>
            <a:r>
              <a:rPr lang="en-US" dirty="0"/>
              <a:t>Use cases and requirements</a:t>
            </a:r>
          </a:p>
          <a:p>
            <a:pPr lvl="1"/>
            <a:r>
              <a:rPr lang="en-US" dirty="0"/>
              <a:t>Standards, RFCs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A8CC3-EB72-1D44-938A-0B700A5EC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2911B-0B1A-D449-8920-B7470924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34" y="3182971"/>
            <a:ext cx="7809331" cy="2205255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AE04B80-FB7C-8248-864C-B8612A6D8BC2}"/>
              </a:ext>
            </a:extLst>
          </p:cNvPr>
          <p:cNvSpPr txBox="1">
            <a:spLocks/>
          </p:cNvSpPr>
          <p:nvPr/>
        </p:nvSpPr>
        <p:spPr>
          <a:xfrm>
            <a:off x="4038600" y="6506313"/>
            <a:ext cx="4114800" cy="1945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A77308-CBD4-6E4C-A5FB-0BAE70C31782}"/>
              </a:ext>
            </a:extLst>
          </p:cNvPr>
          <p:cNvSpPr txBox="1">
            <a:spLocks/>
          </p:cNvSpPr>
          <p:nvPr/>
        </p:nvSpPr>
        <p:spPr>
          <a:xfrm>
            <a:off x="6096000" y="1426024"/>
            <a:ext cx="5851357" cy="1349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3400" indent="-5334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533400" algn="l"/>
              </a:tabLst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11200" indent="-533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660400" algn="l"/>
              </a:tabLst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38200" indent="-482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838200" algn="l"/>
              </a:tabLst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77900" indent="-487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927100" algn="l"/>
              </a:tabLst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112838" indent="-485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1106488" algn="l"/>
              </a:tabLst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Reviews and feedback</a:t>
            </a:r>
          </a:p>
          <a:p>
            <a:pPr lvl="1"/>
            <a:r>
              <a:rPr lang="en-US" dirty="0"/>
              <a:t>Contributions*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7184E8-A044-0E4D-8A1A-8F412AD9D6B8}"/>
              </a:ext>
            </a:extLst>
          </p:cNvPr>
          <p:cNvSpPr txBox="1">
            <a:spLocks/>
          </p:cNvSpPr>
          <p:nvPr/>
        </p:nvSpPr>
        <p:spPr>
          <a:xfrm>
            <a:off x="133934" y="6183004"/>
            <a:ext cx="7809331" cy="1349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3400" indent="-5334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533400" algn="l"/>
              </a:tabLst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11200" indent="-533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660400" algn="l"/>
              </a:tabLst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38200" indent="-482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838200" algn="l"/>
              </a:tabLst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77900" indent="-487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927100" algn="l"/>
              </a:tabLst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112838" indent="-485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Helvetica" pitchFamily="2" charset="0"/>
              <a:buChar char="●"/>
              <a:tabLst>
                <a:tab pos="1106488" algn="l"/>
              </a:tabLst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1" indent="0">
              <a:buNone/>
            </a:pPr>
            <a:r>
              <a:rPr lang="en-US" sz="1800" dirty="0"/>
              <a:t>*Conditions apply.  Qualified applicants only </a:t>
            </a:r>
            <a:r>
              <a:rPr lang="en-US" sz="1800" dirty="0">
                <a:sym typeface="Wingdings" pitchFamily="2" charset="2"/>
              </a:rPr>
              <a:t>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943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9302-9272-1148-AABC-B21B1E90F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Thank you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722327-DE1C-B946-9996-18354BB0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34974"/>
              </p:ext>
            </p:extLst>
          </p:nvPr>
        </p:nvGraphicFramePr>
        <p:xfrm>
          <a:off x="831850" y="4729941"/>
          <a:ext cx="105156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481396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52180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4420913"/>
                    </a:ext>
                  </a:extLst>
                </a:gridCol>
              </a:tblGrid>
              <a:tr h="924214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Jon Geater</a:t>
                      </a:r>
                    </a:p>
                    <a:p>
                      <a:r>
                        <a:rPr lang="en-US" sz="1800" dirty="0"/>
                        <a:t>CTO &amp; Co-Founder</a:t>
                      </a:r>
                    </a:p>
                    <a:p>
                      <a:r>
                        <a:rPr lang="en-US" sz="1800" dirty="0" err="1"/>
                        <a:t>jon.geater@jitsuin.com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+44 7500 786537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3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73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8DE80-6DCD-A843-8703-29AC57A03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D238B-EFF6-7545-AD71-0E1A1401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4" y="152711"/>
            <a:ext cx="10253612" cy="6159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BA39CAA-EF10-B447-A96D-C459BEFB1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29689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8DE80-6DCD-A843-8703-29AC57A03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D238B-EFF6-7545-AD71-0E1A1401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4" y="152711"/>
            <a:ext cx="10253612" cy="6159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C99F0E-187C-084A-89F0-715CA566C7D7}"/>
              </a:ext>
            </a:extLst>
          </p:cNvPr>
          <p:cNvSpPr/>
          <p:nvPr/>
        </p:nvSpPr>
        <p:spPr>
          <a:xfrm>
            <a:off x="4588042" y="1090863"/>
            <a:ext cx="7058526" cy="4170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D563A-D0AB-DA4E-881D-E3E32B9964E1}"/>
              </a:ext>
            </a:extLst>
          </p:cNvPr>
          <p:cNvSpPr txBox="1"/>
          <p:nvPr/>
        </p:nvSpPr>
        <p:spPr>
          <a:xfrm>
            <a:off x="5383171" y="1596189"/>
            <a:ext cx="5515258" cy="304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Hyperledger </a:t>
            </a:r>
            <a:r>
              <a:rPr lang="en-GB" sz="2400" dirty="0" err="1"/>
              <a:t>Ursa</a:t>
            </a:r>
            <a:r>
              <a:rPr lang="en-GB" sz="2400" dirty="0"/>
              <a:t> is a shared cryptographic library that would enable people (and projects) to </a:t>
            </a:r>
            <a:r>
              <a:rPr lang="en-GB" sz="2400" u="sng" dirty="0">
                <a:solidFill>
                  <a:srgbClr val="FF0000"/>
                </a:solidFill>
              </a:rPr>
              <a:t>avoid duplicating other cryptographic work </a:t>
            </a:r>
            <a:r>
              <a:rPr lang="en-GB" sz="2400" dirty="0"/>
              <a:t>and hopefully </a:t>
            </a:r>
            <a:r>
              <a:rPr lang="en-GB" sz="2400" u="sng" dirty="0">
                <a:solidFill>
                  <a:srgbClr val="FF0000"/>
                </a:solidFill>
              </a:rPr>
              <a:t>increase security</a:t>
            </a:r>
            <a:r>
              <a:rPr lang="en-GB" sz="2400" u="sng" dirty="0"/>
              <a:t> </a:t>
            </a:r>
            <a:r>
              <a:rPr lang="en-GB" sz="2400" dirty="0"/>
              <a:t>in the process. The library would be an </a:t>
            </a:r>
            <a:r>
              <a:rPr lang="en-GB" sz="2400" u="sng" dirty="0">
                <a:solidFill>
                  <a:srgbClr val="FF0000"/>
                </a:solidFill>
              </a:rPr>
              <a:t>opt-in</a:t>
            </a:r>
            <a:r>
              <a:rPr lang="en-GB" sz="2400" dirty="0"/>
              <a:t> repository for projects (and, potentially others) to place and use crypto.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B798A-EF67-B445-A06B-5ACECAEA420F}"/>
              </a:ext>
            </a:extLst>
          </p:cNvPr>
          <p:cNvSpPr txBox="1"/>
          <p:nvPr/>
        </p:nvSpPr>
        <p:spPr>
          <a:xfrm>
            <a:off x="4588042" y="782122"/>
            <a:ext cx="5515258" cy="264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6600" dirty="0"/>
              <a:t>“</a:t>
            </a:r>
            <a:endParaRPr lang="en-US" sz="1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5D678-7899-3249-B3B3-2B48CFBFEC71}"/>
              </a:ext>
            </a:extLst>
          </p:cNvPr>
          <p:cNvSpPr txBox="1"/>
          <p:nvPr/>
        </p:nvSpPr>
        <p:spPr>
          <a:xfrm>
            <a:off x="10708106" y="3764626"/>
            <a:ext cx="5515258" cy="264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6600" dirty="0"/>
              <a:t>”</a:t>
            </a:r>
            <a:endParaRPr lang="en-US" sz="166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6324B2F-2462-F846-9E3A-3D59108C1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72522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8DE80-6DCD-A843-8703-29AC57A03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D238B-EFF6-7545-AD71-0E1A1401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4" y="152711"/>
            <a:ext cx="10253612" cy="61595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C99F0E-187C-084A-89F0-715CA566C7D7}"/>
              </a:ext>
            </a:extLst>
          </p:cNvPr>
          <p:cNvSpPr/>
          <p:nvPr/>
        </p:nvSpPr>
        <p:spPr>
          <a:xfrm>
            <a:off x="4588042" y="1090863"/>
            <a:ext cx="7058526" cy="4170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D563A-D0AB-DA4E-881D-E3E32B9964E1}"/>
              </a:ext>
            </a:extLst>
          </p:cNvPr>
          <p:cNvSpPr txBox="1"/>
          <p:nvPr/>
        </p:nvSpPr>
        <p:spPr>
          <a:xfrm>
            <a:off x="5383171" y="1900987"/>
            <a:ext cx="5515258" cy="255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dirty="0"/>
              <a:t>Hyperledger </a:t>
            </a:r>
            <a:r>
              <a:rPr lang="en-GB" sz="2000" dirty="0" err="1"/>
              <a:t>Ursa</a:t>
            </a:r>
            <a:r>
              <a:rPr lang="en-GB" sz="2000" dirty="0"/>
              <a:t> is a shared crypto library that provides Hyperledger </a:t>
            </a:r>
            <a:r>
              <a:rPr lang="en-GB" sz="2000" u="sng" dirty="0">
                <a:solidFill>
                  <a:srgbClr val="FF0000"/>
                </a:solidFill>
              </a:rPr>
              <a:t>projects</a:t>
            </a:r>
            <a:r>
              <a:rPr lang="en-GB" sz="2000" dirty="0"/>
              <a:t> with</a:t>
            </a:r>
            <a:br>
              <a:rPr lang="en-GB" sz="2000" dirty="0"/>
            </a:br>
            <a:r>
              <a:rPr lang="en-GB" sz="2000" u="sng" dirty="0">
                <a:solidFill>
                  <a:srgbClr val="FF0000"/>
                </a:solidFill>
              </a:rPr>
              <a:t>safe interfaces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to access </a:t>
            </a:r>
            <a:r>
              <a:rPr lang="en-GB" sz="2000" u="sng" dirty="0">
                <a:solidFill>
                  <a:srgbClr val="FF0000"/>
                </a:solidFill>
              </a:rPr>
              <a:t>high-quality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implementations of </a:t>
            </a:r>
            <a:r>
              <a:rPr lang="en-GB" sz="2000" u="sng" dirty="0">
                <a:solidFill>
                  <a:srgbClr val="FF0000"/>
                </a:solidFill>
              </a:rPr>
              <a:t>cryptographic primitives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/>
              <a:t>and </a:t>
            </a:r>
            <a:r>
              <a:rPr lang="en-GB" sz="2000" u="sng" dirty="0">
                <a:solidFill>
                  <a:srgbClr val="FF0000"/>
                </a:solidFill>
              </a:rPr>
              <a:t>key management </a:t>
            </a:r>
            <a:r>
              <a:rPr lang="en-GB" sz="2000" dirty="0"/>
              <a:t>functions.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Put simply, </a:t>
            </a:r>
            <a:r>
              <a:rPr lang="en-GB" sz="2000" dirty="0" err="1"/>
              <a:t>Ursa</a:t>
            </a:r>
            <a:r>
              <a:rPr lang="en-GB" sz="2000" dirty="0"/>
              <a:t> brings high trust and security to users of Hyperledger Frameworks.</a:t>
            </a:r>
            <a:endParaRPr lang="en-US" sz="20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6324B2F-2462-F846-9E3A-3D59108C1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7330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9EF3-4FF6-994D-9159-DF944600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8C9F0-B12E-7D49-A1A7-5DB2652348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5280024"/>
            <a:ext cx="10515600" cy="752476"/>
          </a:xfrm>
        </p:spPr>
        <p:txBody>
          <a:bodyPr>
            <a:normAutofit/>
          </a:bodyPr>
          <a:lstStyle/>
          <a:p>
            <a:r>
              <a:rPr lang="en-US" dirty="0"/>
              <a:t>Note: monoculture is bad, but own crypto is worse…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B7A66-366E-0C4E-9583-E05E3FCBE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FD591-0EA6-FC42-8654-26B51B9A8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79" y="1762932"/>
            <a:ext cx="7558842" cy="2721183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EAEE800-CAE5-684D-BEEE-486D9CC7B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78883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D477-20DA-924E-A857-D4260D40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161D-F763-D84E-93BC-F77F596557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LibUrsa</a:t>
            </a:r>
            <a:endParaRPr lang="en-US" dirty="0"/>
          </a:p>
          <a:p>
            <a:pPr lvl="1"/>
            <a:r>
              <a:rPr lang="en-GB" dirty="0"/>
              <a:t>Designed for cryptographic primitives like simple digital signatures, encryption schemes, and key exchange.</a:t>
            </a:r>
          </a:p>
          <a:p>
            <a:pPr lvl="1"/>
            <a:r>
              <a:rPr lang="en-GB" dirty="0"/>
              <a:t>2 interfaces: </a:t>
            </a:r>
          </a:p>
          <a:p>
            <a:pPr lvl="2"/>
            <a:r>
              <a:rPr lang="en-GB" dirty="0"/>
              <a:t>Cryptographer interface for power and composable crypto</a:t>
            </a:r>
          </a:p>
          <a:p>
            <a:pPr lvl="2"/>
            <a:r>
              <a:rPr lang="en-GB" dirty="0"/>
              <a:t>Developer interface for safety and ease of integration</a:t>
            </a:r>
          </a:p>
          <a:p>
            <a:r>
              <a:rPr lang="en-US" dirty="0" err="1"/>
              <a:t>LibZmix</a:t>
            </a:r>
            <a:endParaRPr lang="en-US" dirty="0"/>
          </a:p>
          <a:p>
            <a:pPr lvl="1"/>
            <a:r>
              <a:rPr lang="en-GB" dirty="0"/>
              <a:t>A generic way to create zero-knowledge proofs, proving statements about multiple cryptographic building blocks, containing signatures, commitments, and verifiable encryption.</a:t>
            </a:r>
          </a:p>
          <a:p>
            <a:r>
              <a:rPr lang="en-US" dirty="0"/>
              <a:t>Hyperledger Indy using </a:t>
            </a:r>
            <a:r>
              <a:rPr lang="en-US" dirty="0" err="1"/>
              <a:t>Ursa</a:t>
            </a:r>
            <a:r>
              <a:rPr lang="en-US" dirty="0"/>
              <a:t> already   </a:t>
            </a:r>
            <a:r>
              <a:rPr lang="en-US" sz="4400" dirty="0"/>
              <a:t>🎉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CB20E-0DA6-5F4D-B6FE-6FF2C8DA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1150FF0-1FD0-734A-B7AD-6DFD9A9A4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5971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D477-20DA-924E-A857-D4260D40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161D-F763-D84E-93BC-F77F596557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DO NOT write the actual crypto (unless we really have to!)</a:t>
            </a:r>
          </a:p>
          <a:p>
            <a:pPr lvl="1"/>
            <a:r>
              <a:rPr lang="en-GB" dirty="0"/>
              <a:t>We use other best-of breed implementations:</a:t>
            </a:r>
          </a:p>
          <a:p>
            <a:pPr lvl="2"/>
            <a:r>
              <a:rPr lang="en-GB" dirty="0" err="1"/>
              <a:t>Libsodium</a:t>
            </a:r>
            <a:endParaRPr lang="en-GB" dirty="0"/>
          </a:p>
          <a:p>
            <a:pPr lvl="2"/>
            <a:r>
              <a:rPr lang="en-GB" dirty="0" err="1"/>
              <a:t>Openssl</a:t>
            </a:r>
            <a:endParaRPr lang="en-GB" dirty="0"/>
          </a:p>
          <a:p>
            <a:pPr lvl="2"/>
            <a:r>
              <a:rPr lang="en-GB" dirty="0"/>
              <a:t>Libsecp256k1 from bitcoin-core</a:t>
            </a:r>
          </a:p>
          <a:p>
            <a:pPr lvl="2"/>
            <a:r>
              <a:rPr lang="en-GB" dirty="0"/>
              <a:t>…</a:t>
            </a:r>
          </a:p>
          <a:p>
            <a:pPr lvl="1"/>
            <a:r>
              <a:rPr lang="en-GB" dirty="0"/>
              <a:t>We are architecting in support for 3</a:t>
            </a:r>
            <a:r>
              <a:rPr lang="en-GB" baseline="30000" dirty="0"/>
              <a:t>rd</a:t>
            </a:r>
            <a:r>
              <a:rPr lang="en-GB" dirty="0"/>
              <a:t> party providers such as HSMs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CB20E-0DA6-5F4D-B6FE-6FF2C8DA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1150FF0-1FD0-734A-B7AD-6DFD9A9A4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BD4941-99D4-D04F-9E74-2BAF1B7A259A}"/>
              </a:ext>
            </a:extLst>
          </p:cNvPr>
          <p:cNvSpPr/>
          <p:nvPr/>
        </p:nvSpPr>
        <p:spPr>
          <a:xfrm>
            <a:off x="838200" y="4813566"/>
            <a:ext cx="1388962" cy="717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63C533-BF56-DC40-A787-62166FC7E4FF}"/>
              </a:ext>
            </a:extLst>
          </p:cNvPr>
          <p:cNvSpPr/>
          <p:nvPr/>
        </p:nvSpPr>
        <p:spPr>
          <a:xfrm>
            <a:off x="2637038" y="4454751"/>
            <a:ext cx="1388962" cy="717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libzmix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384FC1-1526-9542-A0E5-93350733B7A0}"/>
              </a:ext>
            </a:extLst>
          </p:cNvPr>
          <p:cNvSpPr/>
          <p:nvPr/>
        </p:nvSpPr>
        <p:spPr>
          <a:xfrm>
            <a:off x="2637038" y="5418106"/>
            <a:ext cx="1388962" cy="717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libursa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5429D5-6E09-944F-BFAF-545DC16AAFE9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227162" y="4813566"/>
            <a:ext cx="409876" cy="35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1DB74F-9933-A940-A3D7-1F6BABB741D6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27162" y="5172381"/>
            <a:ext cx="409876" cy="60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A3998B-6AA9-EF4F-8A16-54A56BB2681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331519" y="5172381"/>
            <a:ext cx="0" cy="24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64ECA8-31E6-CA4A-9E57-BB0846D2992F}"/>
              </a:ext>
            </a:extLst>
          </p:cNvPr>
          <p:cNvSpPr/>
          <p:nvPr/>
        </p:nvSpPr>
        <p:spPr>
          <a:xfrm>
            <a:off x="4852566" y="4187782"/>
            <a:ext cx="969501" cy="5339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libsodium</a:t>
            </a:r>
            <a:endParaRPr lang="en-US" sz="1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8BEF720-C7BC-4642-90C0-B0E099A3ACB7}"/>
              </a:ext>
            </a:extLst>
          </p:cNvPr>
          <p:cNvSpPr/>
          <p:nvPr/>
        </p:nvSpPr>
        <p:spPr>
          <a:xfrm>
            <a:off x="4852565" y="4835037"/>
            <a:ext cx="969501" cy="5339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openssl</a:t>
            </a:r>
            <a:endParaRPr lang="en-US" sz="12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CAC7B2-4608-5C44-BAF7-DA6EF91FE1DA}"/>
              </a:ext>
            </a:extLst>
          </p:cNvPr>
          <p:cNvSpPr/>
          <p:nvPr/>
        </p:nvSpPr>
        <p:spPr>
          <a:xfrm>
            <a:off x="4852564" y="5532350"/>
            <a:ext cx="969501" cy="5339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secp256k1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4B98E6-C4BE-9848-ABFE-691D3DED3CA1}"/>
              </a:ext>
            </a:extLst>
          </p:cNvPr>
          <p:cNvSpPr/>
          <p:nvPr/>
        </p:nvSpPr>
        <p:spPr>
          <a:xfrm>
            <a:off x="4852563" y="6229663"/>
            <a:ext cx="969501" cy="533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Provider…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3B14A1-02B0-6C45-9D0A-58F6ABEA39C9}"/>
              </a:ext>
            </a:extLst>
          </p:cNvPr>
          <p:cNvCxnSpPr>
            <a:stCxn id="8" idx="3"/>
            <a:endCxn id="15" idx="1"/>
          </p:cNvCxnSpPr>
          <p:nvPr/>
        </p:nvCxnSpPr>
        <p:spPr>
          <a:xfrm flipV="1">
            <a:off x="4026000" y="4454751"/>
            <a:ext cx="826566" cy="132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283282-484C-6644-BA8F-30ACBA111BAF}"/>
              </a:ext>
            </a:extLst>
          </p:cNvPr>
          <p:cNvCxnSpPr>
            <a:stCxn id="8" idx="3"/>
            <a:endCxn id="17" idx="1"/>
          </p:cNvCxnSpPr>
          <p:nvPr/>
        </p:nvCxnSpPr>
        <p:spPr>
          <a:xfrm flipV="1">
            <a:off x="4026000" y="5102006"/>
            <a:ext cx="826565" cy="67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CA293-9688-1740-9B23-95638E9F47DC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4026000" y="5776921"/>
            <a:ext cx="826564" cy="2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181D25-AFD6-BE43-B51D-15B5F58625C4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4026000" y="5776921"/>
            <a:ext cx="826563" cy="71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91C1F8E-25CF-7445-A3D3-135DE6A2C5E2}"/>
              </a:ext>
            </a:extLst>
          </p:cNvPr>
          <p:cNvSpPr/>
          <p:nvPr/>
        </p:nvSpPr>
        <p:spPr>
          <a:xfrm>
            <a:off x="6565501" y="4634158"/>
            <a:ext cx="1388962" cy="717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Enclaves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6074E09-8DA6-0947-B848-378F2D6603F5}"/>
              </a:ext>
            </a:extLst>
          </p:cNvPr>
          <p:cNvSpPr/>
          <p:nvPr/>
        </p:nvSpPr>
        <p:spPr>
          <a:xfrm>
            <a:off x="6590786" y="5598554"/>
            <a:ext cx="1388962" cy="717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Crypto hardware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FB2155-5F1E-1E4B-B980-4026367F169D}"/>
              </a:ext>
            </a:extLst>
          </p:cNvPr>
          <p:cNvCxnSpPr>
            <a:stCxn id="19" idx="3"/>
            <a:endCxn id="30" idx="1"/>
          </p:cNvCxnSpPr>
          <p:nvPr/>
        </p:nvCxnSpPr>
        <p:spPr>
          <a:xfrm flipV="1">
            <a:off x="5822064" y="4992973"/>
            <a:ext cx="743437" cy="1503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413F18-E00C-A643-A2B5-74178C539B30}"/>
              </a:ext>
            </a:extLst>
          </p:cNvPr>
          <p:cNvCxnSpPr>
            <a:stCxn id="19" idx="3"/>
            <a:endCxn id="31" idx="1"/>
          </p:cNvCxnSpPr>
          <p:nvPr/>
        </p:nvCxnSpPr>
        <p:spPr>
          <a:xfrm flipV="1">
            <a:off x="5822064" y="5957369"/>
            <a:ext cx="768722" cy="53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B256E80-9BBD-4940-AC18-A3163F4212A1}"/>
              </a:ext>
            </a:extLst>
          </p:cNvPr>
          <p:cNvSpPr/>
          <p:nvPr/>
        </p:nvSpPr>
        <p:spPr>
          <a:xfrm>
            <a:off x="9527773" y="4969074"/>
            <a:ext cx="969501" cy="5339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Current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3F850EE-1DD1-D84B-97E9-8240E25A002D}"/>
              </a:ext>
            </a:extLst>
          </p:cNvPr>
          <p:cNvSpPr/>
          <p:nvPr/>
        </p:nvSpPr>
        <p:spPr>
          <a:xfrm>
            <a:off x="9527773" y="5687858"/>
            <a:ext cx="969501" cy="533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AF3FC-101C-1B4E-8D8C-6B0BCF476C71}"/>
              </a:ext>
            </a:extLst>
          </p:cNvPr>
          <p:cNvSpPr txBox="1"/>
          <p:nvPr/>
        </p:nvSpPr>
        <p:spPr>
          <a:xfrm>
            <a:off x="8979906" y="4608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EE9255E-BBB9-B040-91C6-1861D1326DFB}"/>
              </a:ext>
            </a:extLst>
          </p:cNvPr>
          <p:cNvSpPr/>
          <p:nvPr/>
        </p:nvSpPr>
        <p:spPr>
          <a:xfrm>
            <a:off x="8979906" y="4501051"/>
            <a:ext cx="1622505" cy="1861433"/>
          </a:xfrm>
          <a:prstGeom prst="roundRect">
            <a:avLst>
              <a:gd name="adj" fmla="val 38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D477-20DA-924E-A857-D4260D40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161D-F763-D84E-93BC-F77F596557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Technology advancements</a:t>
            </a:r>
          </a:p>
          <a:p>
            <a:pPr lvl="1"/>
            <a:r>
              <a:rPr lang="en-US" dirty="0"/>
              <a:t>HSM integration</a:t>
            </a:r>
          </a:p>
          <a:p>
            <a:pPr lvl="1"/>
            <a:r>
              <a:rPr lang="en-US" dirty="0"/>
              <a:t>Enclave integration</a:t>
            </a:r>
          </a:p>
          <a:p>
            <a:pPr lvl="1"/>
            <a:r>
              <a:rPr lang="en-US" dirty="0"/>
              <a:t>More algorithms and crypto</a:t>
            </a:r>
          </a:p>
          <a:p>
            <a:endParaRPr lang="en-US" dirty="0"/>
          </a:p>
          <a:p>
            <a:r>
              <a:rPr lang="en-US" dirty="0"/>
              <a:t>Frameworks integration</a:t>
            </a:r>
          </a:p>
          <a:p>
            <a:pPr lvl="1"/>
            <a:r>
              <a:rPr lang="en-US" dirty="0"/>
              <a:t>Indy – more</a:t>
            </a:r>
          </a:p>
          <a:p>
            <a:pPr lvl="1"/>
            <a:r>
              <a:rPr lang="en-US" dirty="0"/>
              <a:t>Fabric</a:t>
            </a:r>
          </a:p>
          <a:p>
            <a:pPr lvl="1"/>
            <a:r>
              <a:rPr lang="en-US" dirty="0"/>
              <a:t>Sawtooth               Transition policy / priority TBD</a:t>
            </a:r>
          </a:p>
          <a:p>
            <a:pPr lvl="1"/>
            <a:r>
              <a:rPr lang="en-US" dirty="0" err="1"/>
              <a:t>Iroha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Non-framework integration</a:t>
            </a:r>
          </a:p>
          <a:p>
            <a:pPr lvl="1"/>
            <a:r>
              <a:rPr lang="en-US" dirty="0"/>
              <a:t>Aries (</a:t>
            </a:r>
            <a:r>
              <a:rPr lang="en-US" dirty="0" err="1"/>
              <a:t>AnonCreds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CB20E-0DA6-5F4D-B6FE-6FF2C8DA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B43AF45-C761-424F-914A-59C985F28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133773-E880-2D43-B27A-A20F73AF04FF}"/>
              </a:ext>
            </a:extLst>
          </p:cNvPr>
          <p:cNvGrpSpPr/>
          <p:nvPr/>
        </p:nvGrpSpPr>
        <p:grpSpPr>
          <a:xfrm>
            <a:off x="3080082" y="3641558"/>
            <a:ext cx="786063" cy="1026696"/>
            <a:chOff x="3160293" y="4342101"/>
            <a:chExt cx="786063" cy="1368889"/>
          </a:xfrm>
        </p:grpSpPr>
        <p:sp>
          <p:nvSpPr>
            <p:cNvPr id="7" name="Double Brace 6">
              <a:extLst>
                <a:ext uri="{FF2B5EF4-FFF2-40B4-BE49-F238E27FC236}">
                  <a16:creationId xmlns:a16="http://schemas.microsoft.com/office/drawing/2014/main" id="{E823AA3A-5792-EE42-8BAB-8033CF160FD3}"/>
                </a:ext>
              </a:extLst>
            </p:cNvPr>
            <p:cNvSpPr/>
            <p:nvPr/>
          </p:nvSpPr>
          <p:spPr>
            <a:xfrm>
              <a:off x="3160293" y="4438353"/>
              <a:ext cx="786063" cy="1181723"/>
            </a:xfrm>
            <a:prstGeom prst="bracePair">
              <a:avLst>
                <a:gd name="adj" fmla="val 20031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0F788D-5851-574C-A882-350AB5E4265B}"/>
                </a:ext>
              </a:extLst>
            </p:cNvPr>
            <p:cNvSpPr/>
            <p:nvPr/>
          </p:nvSpPr>
          <p:spPr>
            <a:xfrm>
              <a:off x="3160293" y="4342101"/>
              <a:ext cx="393031" cy="1368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14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DD2D-80B8-C742-8F9E-664A1AC1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4546F-1071-1A4E-B4F0-CA4FE147FD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Among other highly valued contributors we have:</a:t>
            </a:r>
          </a:p>
          <a:p>
            <a:pPr lvl="1"/>
            <a:r>
              <a:rPr lang="en-US" dirty="0"/>
              <a:t>Hyperledger security staff</a:t>
            </a:r>
          </a:p>
          <a:p>
            <a:pPr lvl="1"/>
            <a:r>
              <a:rPr lang="en-US" dirty="0"/>
              <a:t>Identity security experts</a:t>
            </a:r>
          </a:p>
          <a:p>
            <a:pPr lvl="1"/>
            <a:r>
              <a:rPr lang="en-US" dirty="0"/>
              <a:t>Zero-knowledge proof experts</a:t>
            </a:r>
          </a:p>
          <a:p>
            <a:pPr lvl="1"/>
            <a:r>
              <a:rPr lang="en-US" dirty="0"/>
              <a:t>Cryptography experts</a:t>
            </a:r>
          </a:p>
          <a:p>
            <a:pPr lvl="1"/>
            <a:r>
              <a:rPr lang="en-US" dirty="0"/>
              <a:t>Crypto hardware experts</a:t>
            </a:r>
          </a:p>
          <a:p>
            <a:pPr lvl="1"/>
            <a:r>
              <a:rPr lang="en-US" dirty="0"/>
              <a:t>Key management experts</a:t>
            </a:r>
          </a:p>
          <a:p>
            <a:endParaRPr lang="en-US" dirty="0"/>
          </a:p>
          <a:p>
            <a:r>
              <a:rPr lang="en-US" dirty="0"/>
              <a:t>Strong governance structure around contributions</a:t>
            </a:r>
          </a:p>
          <a:p>
            <a:pPr lvl="1"/>
            <a:r>
              <a:rPr lang="en-US" dirty="0"/>
              <a:t>Depending on sensitivity</a:t>
            </a:r>
          </a:p>
          <a:p>
            <a:pPr lvl="1"/>
            <a:r>
              <a:rPr lang="en-US" dirty="0"/>
              <a:t>Depending on impact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B285B-1977-3B42-9789-227EF39E0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13024B-EEA4-E147-BA11-248ADB5100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CA918A8-4528-B04A-9031-890AB28CE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6000" y="6510727"/>
            <a:ext cx="4114800" cy="194562"/>
          </a:xfrm>
        </p:spPr>
        <p:txBody>
          <a:bodyPr/>
          <a:lstStyle/>
          <a:p>
            <a:r>
              <a:rPr lang="en-US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38813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itsui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D1C24"/>
      </a:accent1>
      <a:accent2>
        <a:srgbClr val="FFAF09"/>
      </a:accent2>
      <a:accent3>
        <a:srgbClr val="06A9E8"/>
      </a:accent3>
      <a:accent4>
        <a:srgbClr val="A112FF"/>
      </a:accent4>
      <a:accent5>
        <a:srgbClr val="797D83"/>
      </a:accent5>
      <a:accent6>
        <a:srgbClr val="000000"/>
      </a:accent6>
      <a:hlink>
        <a:srgbClr val="06A9E8"/>
      </a:hlink>
      <a:folHlink>
        <a:srgbClr val="A112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tsuin Template" id="{1142CC0C-38E5-1042-8FB0-2B4901A1579A}" vid="{66918C7F-34FF-4F41-9CF6-BDB24AD20B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851F42EE739F42A50179A20249B174" ma:contentTypeVersion="9" ma:contentTypeDescription="Create a new document." ma:contentTypeScope="" ma:versionID="944eed37bb552ceb862f1712b0359f5a">
  <xsd:schema xmlns:xsd="http://www.w3.org/2001/XMLSchema" xmlns:xs="http://www.w3.org/2001/XMLSchema" xmlns:p="http://schemas.microsoft.com/office/2006/metadata/properties" xmlns:ns2="86e0aed0-2036-4d25-8c9e-83aafaaf8737" xmlns:ns3="155b5dfa-a964-4139-954c-020d7e4b95a0" targetNamespace="http://schemas.microsoft.com/office/2006/metadata/properties" ma:root="true" ma:fieldsID="d0367ddffb5fcac597c7e2aa34510f09" ns2:_="" ns3:_="">
    <xsd:import namespace="86e0aed0-2036-4d25-8c9e-83aafaaf8737"/>
    <xsd:import namespace="155b5dfa-a964-4139-954c-020d7e4b95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e0aed0-2036-4d25-8c9e-83aafaaf87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5dfa-a964-4139-954c-020d7e4b95a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4B194A-F6B9-4CC2-8A19-357988B025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A587CE-1465-474C-98B4-DA2EE2011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e0aed0-2036-4d25-8c9e-83aafaaf8737"/>
    <ds:schemaRef ds:uri="155b5dfa-a964-4139-954c-020d7e4b95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5393E1-7AF4-4B4C-9FA4-3EC93C816E2B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86e0aed0-2036-4d25-8c9e-83aafaaf8737"/>
    <ds:schemaRef ds:uri="http://schemas.microsoft.com/office/infopath/2007/PartnerControls"/>
    <ds:schemaRef ds:uri="http://schemas.openxmlformats.org/package/2006/metadata/core-properties"/>
    <ds:schemaRef ds:uri="155b5dfa-a964-4139-954c-020d7e4b95a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19111</TotalTime>
  <Words>361</Words>
  <Application>Microsoft Macintosh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Why?</vt:lpstr>
      <vt:lpstr>What do we have today?</vt:lpstr>
      <vt:lpstr>What do we have today?</vt:lpstr>
      <vt:lpstr>Where are we going?</vt:lpstr>
      <vt:lpstr>Who’s involved?</vt:lpstr>
      <vt:lpstr>Who’s involved?</vt:lpstr>
      <vt:lpstr>Who’s involved?</vt:lpstr>
      <vt:lpstr>Ways to collaborate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 Brown</dc:creator>
  <cp:keywords/>
  <dc:description/>
  <cp:lastModifiedBy>Jon Geater</cp:lastModifiedBy>
  <cp:revision>1</cp:revision>
  <cp:lastPrinted>2018-11-07T16:59:07Z</cp:lastPrinted>
  <dcterms:created xsi:type="dcterms:W3CDTF">2018-07-09T07:51:51Z</dcterms:created>
  <dcterms:modified xsi:type="dcterms:W3CDTF">2019-07-30T06:27:21Z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0x010100D6851F42EE739F42A50179A20249B174</vt:lpwstr>
  </property>
  <property fmtid="{D5CDD505-2E9C-101B-9397-08002B2CF9AE}" pid="3" name="AuthorIds_UIVersion_512">
    <vt:lpwstr>12</vt:lpwstr>
  </property>
  <property fmtid="{D5CDD505-2E9C-101B-9397-08002B2CF9AE}" pid="4" name="AuthorIds_UIVersion_3584">
    <vt:lpwstr>14</vt:lpwstr>
  </property>
</Properties>
</file>